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59" r:id="rId3"/>
    <p:sldId id="257" r:id="rId4"/>
    <p:sldId id="260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306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270D0E6-E715-48D7-BD31-0A8BB96BC1BE}" type="datetimeFigureOut">
              <a:rPr lang="en-US" smtClean="0"/>
              <a:pPr/>
              <a:t>1/13/2025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9BDF3D-FA19-4D51-B12C-B8E19971683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08002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65966-FDE0-44D6-A058-B7A2C3621A24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585DB7-6272-4EED-856D-40C3927812A9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51C635-5C1B-4B20-970F-57FD82B1D7FF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9678F7-0F87-4296-84FF-D481B8003996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272887-4132-43E3-BED0-BC736FE2247A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B1CC33-A16E-44AD-A30C-D210A6795DC5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D0AB4-8FF4-496B-B92C-708795DB006D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E44E3C-84C0-405C-95AE-017A6DEA6116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252FDB-4896-45D3-9D69-54A76FAA8D4C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E898B-E32F-45F9-97B1-C02516C2385A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704C5-6442-4303-944C-9FD53F6F677A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1DCABE-D213-41FA-BDC6-9BE482861B7A}" type="datetime1">
              <a:rPr lang="en-US" smtClean="0"/>
              <a:pPr/>
              <a:t>1/13/2025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/>
              <a:t>Atestat</a:t>
            </a:r>
            <a:r>
              <a:rPr lang="en-US" dirty="0"/>
              <a:t> </a:t>
            </a:r>
            <a:r>
              <a:rPr lang="ro-RO" dirty="0"/>
              <a:t>2025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685800"/>
          </a:xfrm>
        </p:spPr>
        <p:txBody>
          <a:bodyPr>
            <a:normAutofit/>
          </a:bodyPr>
          <a:lstStyle/>
          <a:p>
            <a:r>
              <a:rPr lang="ro-RO" sz="3500" dirty="0">
                <a:solidFill>
                  <a:schemeClr val="tx1"/>
                </a:solidFill>
              </a:rPr>
              <a:t>Proba practică - PowerPoint</a:t>
            </a:r>
            <a:endParaRPr lang="en-US" sz="3500" dirty="0">
              <a:solidFill>
                <a:schemeClr val="tx1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838200" y="609600"/>
            <a:ext cx="63844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o-RO" dirty="0"/>
              <a:t>Examen de certificare a competențelor profesionale la Informatică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/>
              <a:t>Școala online</a:t>
            </a:r>
          </a:p>
        </p:txBody>
      </p:sp>
      <p:sp>
        <p:nvSpPr>
          <p:cNvPr id="11" name="Content Placeholder 10"/>
          <p:cNvSpPr>
            <a:spLocks noGrp="1"/>
          </p:cNvSpPr>
          <p:nvPr>
            <p:ph sz="half" idx="1"/>
          </p:nvPr>
        </p:nvSpPr>
        <p:spPr>
          <a:xfrm>
            <a:off x="457200" y="1752600"/>
            <a:ext cx="4038600" cy="4724400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  <a:spcAft>
                <a:spcPts val="1200"/>
              </a:spcAft>
              <a:buFont typeface="Wingdings" pitchFamily="2" charset="2"/>
              <a:buChar char="ü"/>
            </a:pPr>
            <a:r>
              <a:rPr lang="vi-VN" sz="1500" dirty="0"/>
              <a:t>UE colectează o cantitate considerabilă de informații pertinente pentru educație, formare și dezvoltare profesională în toate statele membre. Punerea la dispoziție a acestor cunoștințe și furnizarea resurselor de care au nevoie cetățenii pentru a-și începe sau continua educația sunt esențiale.</a:t>
            </a:r>
          </a:p>
          <a:p>
            <a:pPr>
              <a:lnSpc>
                <a:spcPct val="150000"/>
              </a:lnSpc>
              <a:spcAft>
                <a:spcPts val="600"/>
              </a:spcAft>
              <a:buFont typeface="Wingdings" pitchFamily="2" charset="2"/>
              <a:buChar char="ü"/>
            </a:pPr>
            <a:r>
              <a:rPr lang="vi-VN" sz="1500" dirty="0"/>
              <a:t>De cele mai multe ori, dacă nu dispun de finanțare, persoanele interesate nu își pot îndeplini obiectivele educaționale. </a:t>
            </a:r>
            <a:endParaRPr lang="ro-RO" sz="1500" dirty="0"/>
          </a:p>
          <a:p>
            <a:endParaRPr lang="ro-RO" sz="1500" dirty="0"/>
          </a:p>
        </p:txBody>
      </p:sp>
      <p:pic>
        <p:nvPicPr>
          <p:cNvPr id="13" name="Content Placeholder 12" descr="scoala.png"/>
          <p:cNvPicPr>
            <a:picLocks noGrp="1" noChangeAspect="1"/>
          </p:cNvPicPr>
          <p:nvPr>
            <p:ph sz="half" idx="2"/>
          </p:nvPr>
        </p:nvPicPr>
        <p:blipFill>
          <a:blip r:embed="rId2" cstate="print">
            <a:lum/>
          </a:blip>
          <a:stretch>
            <a:fillRect/>
          </a:stretch>
        </p:blipFill>
        <p:spPr>
          <a:xfrm>
            <a:off x="5068362" y="1600200"/>
            <a:ext cx="3198276" cy="4525963"/>
          </a:xfr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371600"/>
            <a:ext cx="8305800" cy="4572000"/>
          </a:xfrm>
        </p:spPr>
        <p:txBody>
          <a:bodyPr>
            <a:normAutofit fontScale="92500"/>
          </a:bodyPr>
          <a:lstStyle/>
          <a:p>
            <a:endParaRPr lang="vi-VN" dirty="0"/>
          </a:p>
          <a:p>
            <a:pPr marL="514350" indent="-514350">
              <a:buFont typeface="+mj-lt"/>
              <a:buAutoNum type="arabicPeriod"/>
            </a:pPr>
            <a:r>
              <a:rPr lang="vi-VN" sz="2100" dirty="0"/>
              <a:t>Există diverse instrumente online și offline care pot fi utilizate pentru:</a:t>
            </a:r>
          </a:p>
          <a:p>
            <a:pPr lvl="2"/>
            <a:r>
              <a:rPr lang="vi-VN" sz="2000" b="1" dirty="0"/>
              <a:t>a conecta educatorii și elevii</a:t>
            </a:r>
            <a:r>
              <a:rPr lang="vi-VN" sz="2000" dirty="0"/>
              <a:t> atunci când aceștia se află în locuri diferite</a:t>
            </a:r>
            <a:endParaRPr lang="ro-RO" sz="2000" dirty="0"/>
          </a:p>
          <a:p>
            <a:pPr lvl="2"/>
            <a:r>
              <a:rPr lang="vi-VN" sz="2000" b="1" dirty="0"/>
              <a:t>a accesa informații și platforme</a:t>
            </a:r>
            <a:r>
              <a:rPr lang="vi-VN" sz="2000" dirty="0"/>
              <a:t> care nu sunt disponibile în mod obișnuit la domiciliu sau în instituția de învățământ</a:t>
            </a:r>
            <a:endParaRPr lang="ro-RO" sz="2000" dirty="0"/>
          </a:p>
          <a:p>
            <a:pPr lvl="2"/>
            <a:r>
              <a:rPr lang="vi-VN" sz="2000" b="1" dirty="0"/>
              <a:t>a sprijini dezvoltarea profesională continuă</a:t>
            </a:r>
            <a:r>
              <a:rPr lang="vi-VN" sz="2000" dirty="0"/>
              <a:t> a educatorilor într-un mod flexibil.</a:t>
            </a:r>
          </a:p>
          <a:p>
            <a:pPr marL="514350" indent="-514350">
              <a:buFont typeface="+mj-lt"/>
              <a:buAutoNum type="arabicPeriod"/>
            </a:pPr>
            <a:r>
              <a:rPr lang="vi-VN" sz="2100" dirty="0"/>
              <a:t>Pentru a contribui la asigurarea continuității în activitățile de educație și formare, pot fi accesate online diverse materiale didactice.</a:t>
            </a:r>
          </a:p>
          <a:p>
            <a:pPr lvl="2"/>
            <a:r>
              <a:rPr lang="ro-RO" sz="2100" b="1" dirty="0">
                <a:latin typeface="Arial" pitchFamily="34" charset="0"/>
                <a:cs typeface="Arial" pitchFamily="34" charset="0"/>
              </a:rPr>
              <a:t>Platforme online</a:t>
            </a:r>
          </a:p>
          <a:p>
            <a:pPr lvl="2"/>
            <a:r>
              <a:rPr lang="ro-RO" sz="2100" b="1" dirty="0">
                <a:latin typeface="Arial" pitchFamily="34" charset="0"/>
                <a:cs typeface="Arial" pitchFamily="34" charset="0"/>
              </a:rPr>
              <a:t>Proiecte europene</a:t>
            </a:r>
            <a:endParaRPr lang="vi-VN" sz="21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b="1" dirty="0"/>
              <a:t>Resurse educative online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/>
              <a:t>PRODUSE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1066800" y="1676400"/>
          <a:ext cx="7239000" cy="365760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00541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1408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097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097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9600">
                <a:tc>
                  <a:txBody>
                    <a:bodyPr/>
                    <a:lstStyle/>
                    <a:p>
                      <a:pPr algn="l"/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NR. CRT.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DENUMIRE PRODUS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NR.</a:t>
                      </a:r>
                      <a:r>
                        <a:rPr lang="ro-RO" baseline="0" dirty="0">
                          <a:solidFill>
                            <a:schemeClr val="tx1"/>
                          </a:solidFill>
                        </a:rPr>
                        <a:t> BUCĂȚI</a:t>
                      </a:r>
                      <a:endParaRPr lang="ro-RO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PREȚ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09600"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1.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LAPTOP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150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2000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09600"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2.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TABLETĂ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250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700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09600"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3.</a:t>
                      </a:r>
                      <a:r>
                        <a:rPr lang="ro-RO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endParaRPr lang="ro-RO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TABLETĂ GRAFICĂ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200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350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09600"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4.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TELEFON MOBIL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300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1000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09600"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5.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CAMERĂ WEB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350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o-RO" dirty="0">
                          <a:solidFill>
                            <a:schemeClr val="tx1"/>
                          </a:solidFill>
                        </a:rPr>
                        <a:t>150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Vertical Scroll 4"/>
          <p:cNvSpPr/>
          <p:nvPr/>
        </p:nvSpPr>
        <p:spPr>
          <a:xfrm>
            <a:off x="2133600" y="1752600"/>
            <a:ext cx="4648200" cy="2971800"/>
          </a:xfrm>
          <a:prstGeom prst="verticalScroll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o-RO" sz="4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itle 5"/>
          <p:cNvSpPr txBox="1">
            <a:spLocks noGrp="1"/>
          </p:cNvSpPr>
          <p:nvPr>
            <p:ph type="title"/>
          </p:nvPr>
        </p:nvSpPr>
        <p:spPr>
          <a:xfrm>
            <a:off x="1033242" y="646082"/>
            <a:ext cx="707751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o-RO" sz="2000" dirty="0"/>
              <a:t>Examen de certificare a competențelor profesionale la Informatică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475</TotalTime>
  <Words>210</Words>
  <Application>Microsoft Office PowerPoint</Application>
  <PresentationFormat>Expunere pe ecran (4:3)</PresentationFormat>
  <Paragraphs>41</Paragraphs>
  <Slides>5</Slides>
  <Notes>0</Notes>
  <HiddenSlides>0</HiddenSlides>
  <MMClips>0</MMClips>
  <ScaleCrop>false</ScaleCrop>
  <HeadingPairs>
    <vt:vector size="6" baseType="variant">
      <vt:variant>
        <vt:lpstr>Fonturi utilizate</vt:lpstr>
      </vt:variant>
      <vt:variant>
        <vt:i4>3</vt:i4>
      </vt:variant>
      <vt:variant>
        <vt:lpstr>Temă</vt:lpstr>
      </vt:variant>
      <vt:variant>
        <vt:i4>1</vt:i4>
      </vt:variant>
      <vt:variant>
        <vt:lpstr>Titluri diapozitive</vt:lpstr>
      </vt:variant>
      <vt:variant>
        <vt:i4>5</vt:i4>
      </vt:variant>
    </vt:vector>
  </HeadingPairs>
  <TitlesOfParts>
    <vt:vector size="9" baseType="lpstr">
      <vt:lpstr>Arial</vt:lpstr>
      <vt:lpstr>Calibri</vt:lpstr>
      <vt:lpstr>Wingdings</vt:lpstr>
      <vt:lpstr>Office Theme</vt:lpstr>
      <vt:lpstr>Atestat 2025</vt:lpstr>
      <vt:lpstr>Școala online</vt:lpstr>
      <vt:lpstr>Resurse educative online</vt:lpstr>
      <vt:lpstr>PRODUSE</vt:lpstr>
      <vt:lpstr>Examen de certificare a competențelor profesionale la Informatică</vt:lpstr>
    </vt:vector>
  </TitlesOfParts>
  <Company>Grizli777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Atestat 2016</dc:title>
  <dc:creator>Mariana</dc:creator>
  <cp:lastModifiedBy>FLORENTA IONESCU</cp:lastModifiedBy>
  <cp:revision>47</cp:revision>
  <dcterms:created xsi:type="dcterms:W3CDTF">2015-12-13T16:52:32Z</dcterms:created>
  <dcterms:modified xsi:type="dcterms:W3CDTF">2025-01-13T09:09:04Z</dcterms:modified>
</cp:coreProperties>
</file>

<file path=docProps/thumbnail.jpeg>
</file>